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5" r:id="rId3"/>
    <p:sldId id="258" r:id="rId4"/>
    <p:sldId id="259" r:id="rId5"/>
    <p:sldId id="260" r:id="rId6"/>
    <p:sldId id="261" r:id="rId7"/>
    <p:sldId id="263" r:id="rId8"/>
    <p:sldId id="262"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9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815CD6F-C526-4052-A9FE-5C2A972ADB65}" type="datetimeFigureOut">
              <a:rPr lang="ar-IQ" smtClean="0"/>
              <a:t>12/10/1441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C2709CE-8E4B-4B91-8334-1E37B60CFE3E}" type="slidenum">
              <a:rPr lang="ar-IQ" smtClean="0"/>
              <a:t>‹#›</a:t>
            </a:fld>
            <a:endParaRPr lang="ar-IQ"/>
          </a:p>
        </p:txBody>
      </p:sp>
    </p:spTree>
    <p:extLst>
      <p:ext uri="{BB962C8B-B14F-4D97-AF65-F5344CB8AC3E}">
        <p14:creationId xmlns:p14="http://schemas.microsoft.com/office/powerpoint/2010/main" val="2350054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815CD6F-C526-4052-A9FE-5C2A972ADB65}" type="datetimeFigureOut">
              <a:rPr lang="ar-IQ" smtClean="0"/>
              <a:t>12/10/1441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C2709CE-8E4B-4B91-8334-1E37B60CFE3E}" type="slidenum">
              <a:rPr lang="ar-IQ" smtClean="0"/>
              <a:t>‹#›</a:t>
            </a:fld>
            <a:endParaRPr lang="ar-IQ"/>
          </a:p>
        </p:txBody>
      </p:sp>
    </p:spTree>
    <p:extLst>
      <p:ext uri="{BB962C8B-B14F-4D97-AF65-F5344CB8AC3E}">
        <p14:creationId xmlns:p14="http://schemas.microsoft.com/office/powerpoint/2010/main" val="3962492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815CD6F-C526-4052-A9FE-5C2A972ADB65}" type="datetimeFigureOut">
              <a:rPr lang="ar-IQ" smtClean="0"/>
              <a:t>12/10/1441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C2709CE-8E4B-4B91-8334-1E37B60CFE3E}" type="slidenum">
              <a:rPr lang="ar-IQ" smtClean="0"/>
              <a:t>‹#›</a:t>
            </a:fld>
            <a:endParaRPr lang="ar-IQ"/>
          </a:p>
        </p:txBody>
      </p:sp>
    </p:spTree>
    <p:extLst>
      <p:ext uri="{BB962C8B-B14F-4D97-AF65-F5344CB8AC3E}">
        <p14:creationId xmlns:p14="http://schemas.microsoft.com/office/powerpoint/2010/main" val="360140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815CD6F-C526-4052-A9FE-5C2A972ADB65}" type="datetimeFigureOut">
              <a:rPr lang="ar-IQ" smtClean="0"/>
              <a:t>12/10/1441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C2709CE-8E4B-4B91-8334-1E37B60CFE3E}" type="slidenum">
              <a:rPr lang="ar-IQ" smtClean="0"/>
              <a:t>‹#›</a:t>
            </a:fld>
            <a:endParaRPr lang="ar-IQ"/>
          </a:p>
        </p:txBody>
      </p:sp>
    </p:spTree>
    <p:extLst>
      <p:ext uri="{BB962C8B-B14F-4D97-AF65-F5344CB8AC3E}">
        <p14:creationId xmlns:p14="http://schemas.microsoft.com/office/powerpoint/2010/main" val="4021793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815CD6F-C526-4052-A9FE-5C2A972ADB65}" type="datetimeFigureOut">
              <a:rPr lang="ar-IQ" smtClean="0"/>
              <a:t>12/10/1441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C2709CE-8E4B-4B91-8334-1E37B60CFE3E}" type="slidenum">
              <a:rPr lang="ar-IQ" smtClean="0"/>
              <a:t>‹#›</a:t>
            </a:fld>
            <a:endParaRPr lang="ar-IQ"/>
          </a:p>
        </p:txBody>
      </p:sp>
    </p:spTree>
    <p:extLst>
      <p:ext uri="{BB962C8B-B14F-4D97-AF65-F5344CB8AC3E}">
        <p14:creationId xmlns:p14="http://schemas.microsoft.com/office/powerpoint/2010/main" val="1636915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815CD6F-C526-4052-A9FE-5C2A972ADB65}" type="datetimeFigureOut">
              <a:rPr lang="ar-IQ" smtClean="0"/>
              <a:t>12/10/1441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C2709CE-8E4B-4B91-8334-1E37B60CFE3E}" type="slidenum">
              <a:rPr lang="ar-IQ" smtClean="0"/>
              <a:t>‹#›</a:t>
            </a:fld>
            <a:endParaRPr lang="ar-IQ"/>
          </a:p>
        </p:txBody>
      </p:sp>
    </p:spTree>
    <p:extLst>
      <p:ext uri="{BB962C8B-B14F-4D97-AF65-F5344CB8AC3E}">
        <p14:creationId xmlns:p14="http://schemas.microsoft.com/office/powerpoint/2010/main" val="2442194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815CD6F-C526-4052-A9FE-5C2A972ADB65}" type="datetimeFigureOut">
              <a:rPr lang="ar-IQ" smtClean="0"/>
              <a:t>12/10/1441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C2709CE-8E4B-4B91-8334-1E37B60CFE3E}" type="slidenum">
              <a:rPr lang="ar-IQ" smtClean="0"/>
              <a:t>‹#›</a:t>
            </a:fld>
            <a:endParaRPr lang="ar-IQ"/>
          </a:p>
        </p:txBody>
      </p:sp>
    </p:spTree>
    <p:extLst>
      <p:ext uri="{BB962C8B-B14F-4D97-AF65-F5344CB8AC3E}">
        <p14:creationId xmlns:p14="http://schemas.microsoft.com/office/powerpoint/2010/main" val="4002181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815CD6F-C526-4052-A9FE-5C2A972ADB65}" type="datetimeFigureOut">
              <a:rPr lang="ar-IQ" smtClean="0"/>
              <a:t>12/10/1441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C2709CE-8E4B-4B91-8334-1E37B60CFE3E}" type="slidenum">
              <a:rPr lang="ar-IQ" smtClean="0"/>
              <a:t>‹#›</a:t>
            </a:fld>
            <a:endParaRPr lang="ar-IQ"/>
          </a:p>
        </p:txBody>
      </p:sp>
    </p:spTree>
    <p:extLst>
      <p:ext uri="{BB962C8B-B14F-4D97-AF65-F5344CB8AC3E}">
        <p14:creationId xmlns:p14="http://schemas.microsoft.com/office/powerpoint/2010/main" val="3234532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815CD6F-C526-4052-A9FE-5C2A972ADB65}" type="datetimeFigureOut">
              <a:rPr lang="ar-IQ" smtClean="0"/>
              <a:t>12/10/1441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C2709CE-8E4B-4B91-8334-1E37B60CFE3E}" type="slidenum">
              <a:rPr lang="ar-IQ" smtClean="0"/>
              <a:t>‹#›</a:t>
            </a:fld>
            <a:endParaRPr lang="ar-IQ"/>
          </a:p>
        </p:txBody>
      </p:sp>
    </p:spTree>
    <p:extLst>
      <p:ext uri="{BB962C8B-B14F-4D97-AF65-F5344CB8AC3E}">
        <p14:creationId xmlns:p14="http://schemas.microsoft.com/office/powerpoint/2010/main" val="922415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815CD6F-C526-4052-A9FE-5C2A972ADB65}" type="datetimeFigureOut">
              <a:rPr lang="ar-IQ" smtClean="0"/>
              <a:t>12/10/1441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C2709CE-8E4B-4B91-8334-1E37B60CFE3E}" type="slidenum">
              <a:rPr lang="ar-IQ" smtClean="0"/>
              <a:t>‹#›</a:t>
            </a:fld>
            <a:endParaRPr lang="ar-IQ"/>
          </a:p>
        </p:txBody>
      </p:sp>
    </p:spTree>
    <p:extLst>
      <p:ext uri="{BB962C8B-B14F-4D97-AF65-F5344CB8AC3E}">
        <p14:creationId xmlns:p14="http://schemas.microsoft.com/office/powerpoint/2010/main" val="61666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815CD6F-C526-4052-A9FE-5C2A972ADB65}" type="datetimeFigureOut">
              <a:rPr lang="ar-IQ" smtClean="0"/>
              <a:t>12/10/1441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C2709CE-8E4B-4B91-8334-1E37B60CFE3E}" type="slidenum">
              <a:rPr lang="ar-IQ" smtClean="0"/>
              <a:t>‹#›</a:t>
            </a:fld>
            <a:endParaRPr lang="ar-IQ"/>
          </a:p>
        </p:txBody>
      </p:sp>
    </p:spTree>
    <p:extLst>
      <p:ext uri="{BB962C8B-B14F-4D97-AF65-F5344CB8AC3E}">
        <p14:creationId xmlns:p14="http://schemas.microsoft.com/office/powerpoint/2010/main" val="3984728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815CD6F-C526-4052-A9FE-5C2A972ADB65}" type="datetimeFigureOut">
              <a:rPr lang="ar-IQ" smtClean="0"/>
              <a:t>12/10/1441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C2709CE-8E4B-4B91-8334-1E37B60CFE3E}" type="slidenum">
              <a:rPr lang="ar-IQ" smtClean="0"/>
              <a:t>‹#›</a:t>
            </a:fld>
            <a:endParaRPr lang="ar-IQ"/>
          </a:p>
        </p:txBody>
      </p:sp>
    </p:spTree>
    <p:extLst>
      <p:ext uri="{BB962C8B-B14F-4D97-AF65-F5344CB8AC3E}">
        <p14:creationId xmlns:p14="http://schemas.microsoft.com/office/powerpoint/2010/main" val="2832148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74345"/>
            <a:ext cx="8352928" cy="5386090"/>
          </a:xfrm>
          <a:prstGeom prst="rect">
            <a:avLst/>
          </a:prstGeom>
        </p:spPr>
        <p:txBody>
          <a:bodyPr wrap="square">
            <a:spAutoFit/>
          </a:bodyPr>
          <a:lstStyle/>
          <a:p>
            <a:pPr algn="just"/>
            <a:r>
              <a:rPr lang="ar-IQ" sz="3200" b="1" dirty="0" smtClean="0"/>
              <a:t>تعريف التدقيق الداخلي وأهدافه</a:t>
            </a:r>
          </a:p>
          <a:p>
            <a:pPr algn="just"/>
            <a:r>
              <a:rPr lang="ar-IQ" sz="2400" b="1" dirty="0" smtClean="0"/>
              <a:t>تعريف التدقيق الداخلي: </a:t>
            </a:r>
            <a:r>
              <a:rPr lang="ar-IQ" sz="2400" dirty="0" smtClean="0"/>
              <a:t>تعددت التعاريف التي تناولت التدقيق الداخلي ويعود ذلك لكون وظيفة التدقيق الداخلي قد شهدت العديد من التطورات في طبيعتها وأهدافها، نستعرض منيا ما يلي:</a:t>
            </a:r>
          </a:p>
          <a:p>
            <a:pPr algn="just"/>
            <a:r>
              <a:rPr lang="ar-IQ" sz="2400" dirty="0" smtClean="0"/>
              <a:t>1 .تعريف معهد المدققين الداخليين</a:t>
            </a:r>
            <a:r>
              <a:rPr lang="en-US" sz="2400" dirty="0" smtClean="0"/>
              <a:t>IIA </a:t>
            </a:r>
            <a:r>
              <a:rPr lang="ar-IQ" sz="2400" dirty="0" smtClean="0"/>
              <a:t>)</a:t>
            </a:r>
            <a:r>
              <a:rPr lang="en-US" sz="2400" dirty="0" smtClean="0"/>
              <a:t>:</a:t>
            </a:r>
            <a:r>
              <a:rPr lang="ar-IQ" sz="2400" dirty="0" smtClean="0"/>
              <a:t>التدقيق الداخلي هو نشاط مستقل وموضوعي، يقدم تأكيدات وخدمات استشارية بهدف إضافة قيمة للمؤسسة وتحسين عملياتها، ويساعد هذا النشاط في تحقيق أهداف المؤسسة من خلال إتباع أسلوب منهجي منظم لتقييم وتحسين فاعلية عمليات </a:t>
            </a:r>
            <a:r>
              <a:rPr lang="ar-IQ" sz="2400" dirty="0" err="1" smtClean="0"/>
              <a:t>الحوكمة</a:t>
            </a:r>
            <a:r>
              <a:rPr lang="ar-IQ" sz="2400" dirty="0" smtClean="0"/>
              <a:t> وادارة المخاطر والرقابة.</a:t>
            </a:r>
          </a:p>
          <a:p>
            <a:pPr algn="just"/>
            <a:endParaRPr lang="ar-IQ" sz="2400" dirty="0" smtClean="0"/>
          </a:p>
          <a:p>
            <a:pPr algn="just"/>
            <a:r>
              <a:rPr lang="ar-IQ" sz="2400" dirty="0" smtClean="0"/>
              <a:t>2 .تعريف المعهد الفرنسي للتدقيق والرقابة الداخلية </a:t>
            </a:r>
            <a:r>
              <a:rPr lang="en-US" sz="2400" dirty="0" smtClean="0"/>
              <a:t>IFACI ):</a:t>
            </a:r>
            <a:r>
              <a:rPr lang="ar-IQ" sz="2400" dirty="0" smtClean="0"/>
              <a:t>) التدقيق الداخلي </a:t>
            </a:r>
            <a:r>
              <a:rPr lang="ar-IQ" sz="2400" dirty="0"/>
              <a:t>ه</a:t>
            </a:r>
            <a:r>
              <a:rPr lang="ar-IQ" sz="2400" dirty="0" smtClean="0"/>
              <a:t>و نشاط مستقل وموضوعي يعطي تأكيد للمؤسسة حول درجة سيطرتها على عملياتها ويقدم مشورته لتحسينها ويساهم في خلق قيمة مضافة، كما أنه يساعد المؤسسة على تحقيق أهدافها من خلال التقييم بواسطة نهج منظم ومنهجي، عمليات إدارة المخاطر، الرقابة، </a:t>
            </a:r>
            <a:r>
              <a:rPr lang="ar-IQ" sz="2400" dirty="0" err="1" smtClean="0"/>
              <a:t>حوكمة</a:t>
            </a:r>
            <a:r>
              <a:rPr lang="ar-IQ" sz="2400" dirty="0" smtClean="0"/>
              <a:t> الشركات، ويقدم اقتراحات لتعزيز فعاليتها.</a:t>
            </a:r>
            <a:endParaRPr lang="ar-IQ" sz="2400" dirty="0"/>
          </a:p>
        </p:txBody>
      </p:sp>
    </p:spTree>
    <p:extLst>
      <p:ext uri="{BB962C8B-B14F-4D97-AF65-F5344CB8AC3E}">
        <p14:creationId xmlns:p14="http://schemas.microsoft.com/office/powerpoint/2010/main" val="4263480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692696"/>
            <a:ext cx="8136904" cy="4524315"/>
          </a:xfrm>
          <a:prstGeom prst="rect">
            <a:avLst/>
          </a:prstGeom>
        </p:spPr>
        <p:txBody>
          <a:bodyPr wrap="square">
            <a:spAutoFit/>
          </a:bodyPr>
          <a:lstStyle/>
          <a:p>
            <a:pPr algn="just"/>
            <a:r>
              <a:rPr lang="ar-IQ" sz="3200" b="1" dirty="0" smtClean="0"/>
              <a:t>ماهي العلاقة بين نظام الرقابة الداخلية والتدقيق الداخلي : </a:t>
            </a:r>
          </a:p>
          <a:p>
            <a:pPr algn="just"/>
            <a:r>
              <a:rPr lang="ar-IQ" sz="3200" dirty="0"/>
              <a:t>ا</a:t>
            </a:r>
            <a:r>
              <a:rPr lang="ar-IQ" sz="3200" dirty="0" smtClean="0"/>
              <a:t>ذن </a:t>
            </a:r>
            <a:r>
              <a:rPr lang="ar-IQ" sz="3200" dirty="0"/>
              <a:t>في ضوء ما تقدم من عرض للرقابة الداخلية والتدقيق الداخلي تتضح العلاقة بانها علاقة تكاملية، حيث الرقابة الداخلية تضع الضوابط التي يجب إدارة أعمال كيان الاعمال على أساسها، والتدقيق الداخلي هو نشاط اكتشافي يحقق التأكيد من تنفيذ ضوابط الرقابة الداخلية، والذي يؤكد تلك العلاقة التكاملية هي تطابق الأهداف بين الرقابة الداخلية والتدقيق الداخلي، وكلاهما في النهاية يهدفان إلى حماية للمساهمين -ملاك كيان الاعمال.</a:t>
            </a:r>
          </a:p>
        </p:txBody>
      </p:sp>
    </p:spTree>
    <p:extLst>
      <p:ext uri="{BB962C8B-B14F-4D97-AF65-F5344CB8AC3E}">
        <p14:creationId xmlns:p14="http://schemas.microsoft.com/office/powerpoint/2010/main" val="2579106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5846"/>
            <a:ext cx="8496944" cy="5755422"/>
          </a:xfrm>
          <a:prstGeom prst="rect">
            <a:avLst/>
          </a:prstGeom>
        </p:spPr>
        <p:txBody>
          <a:bodyPr wrap="square">
            <a:spAutoFit/>
          </a:bodyPr>
          <a:lstStyle/>
          <a:p>
            <a:r>
              <a:rPr lang="ar-IQ" sz="3200" b="1" dirty="0" smtClean="0"/>
              <a:t>أهداف التدقيق الداخلي: </a:t>
            </a:r>
          </a:p>
          <a:p>
            <a:r>
              <a:rPr lang="ar-IQ" sz="2400" dirty="0"/>
              <a:t>ي</a:t>
            </a:r>
            <a:r>
              <a:rPr lang="ar-IQ" sz="2400" dirty="0" smtClean="0"/>
              <a:t>هدف التدقيق الداخلي إلى ما يلي:</a:t>
            </a:r>
          </a:p>
          <a:p>
            <a:r>
              <a:rPr lang="ar-IQ" sz="2400" dirty="0" smtClean="0"/>
              <a:t>1- التحقق من مدى الالتزام بسياسات واجراءات الرقابة الداخلية ؛</a:t>
            </a:r>
          </a:p>
          <a:p>
            <a:r>
              <a:rPr lang="ar-IQ" sz="2400" dirty="0" smtClean="0"/>
              <a:t>2- التحقق من مدى كفاءة وفعالية الاداء داخل إدارات وأقسام المشروع؛ </a:t>
            </a:r>
          </a:p>
          <a:p>
            <a:r>
              <a:rPr lang="ar-IQ" sz="2400" dirty="0" smtClean="0"/>
              <a:t>3- اقتراح الاجراءات اللازمة لزيادة كفاءة وفعالية الدوائر التنفيذية والانشطة، تأكيدا للمحافظة على الممتلكات والموجودات؛</a:t>
            </a:r>
          </a:p>
          <a:p>
            <a:r>
              <a:rPr lang="ar-IQ" sz="2400" dirty="0" smtClean="0"/>
              <a:t>4- التأكد من صحة البيانات ومدى الاعتماد عليها من خلال مراجعة وتقييم إدارة المخاطر الداخلية وتدقيق البيانات؛</a:t>
            </a:r>
          </a:p>
          <a:p>
            <a:r>
              <a:rPr lang="ar-IQ" sz="2400" dirty="0" smtClean="0"/>
              <a:t>5- التأكد من الالتزام بالقوانين والانظمة المعمول بها؛</a:t>
            </a:r>
          </a:p>
          <a:p>
            <a:r>
              <a:rPr lang="ar-IQ" sz="2400" dirty="0" smtClean="0"/>
              <a:t>6- إعداد تقارير مفصلة ودورية بنتيجة التدقيق ورفعها إلى أعلى سلطة تنفيذية؛</a:t>
            </a:r>
          </a:p>
          <a:p>
            <a:r>
              <a:rPr lang="ar-IQ" sz="2400" dirty="0" smtClean="0"/>
              <a:t>7- متابعة تنفيذ الخطط والسياسات المرسومة وتقييمها؛</a:t>
            </a:r>
          </a:p>
          <a:p>
            <a:r>
              <a:rPr lang="ar-IQ" sz="2400" dirty="0" smtClean="0"/>
              <a:t>8- التحقق من قيم الاصول ومطابقتها مع الدفاتر والتحقق من صحة ودقة البيانات المحاسبية وتحليلها؛</a:t>
            </a:r>
          </a:p>
          <a:p>
            <a:r>
              <a:rPr lang="ar-IQ" sz="2400" dirty="0" smtClean="0"/>
              <a:t>9- رفع الكفاية عن طريق التدريب مع مراعاة التزام الموظفين بالسياسات والاجراءات المرسومة.</a:t>
            </a:r>
            <a:endParaRPr lang="ar-IQ" sz="2400" dirty="0"/>
          </a:p>
        </p:txBody>
      </p:sp>
    </p:spTree>
    <p:extLst>
      <p:ext uri="{BB962C8B-B14F-4D97-AF65-F5344CB8AC3E}">
        <p14:creationId xmlns:p14="http://schemas.microsoft.com/office/powerpoint/2010/main" val="1162640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8303" y="260648"/>
            <a:ext cx="8424936" cy="6586418"/>
          </a:xfrm>
          <a:prstGeom prst="rect">
            <a:avLst/>
          </a:prstGeom>
        </p:spPr>
        <p:txBody>
          <a:bodyPr wrap="square">
            <a:spAutoFit/>
          </a:bodyPr>
          <a:lstStyle/>
          <a:p>
            <a:pPr algn="just"/>
            <a:r>
              <a:rPr lang="ar-IQ" sz="3200" b="1" dirty="0" smtClean="0"/>
              <a:t>أنواع التدقيق الداخلي:</a:t>
            </a:r>
          </a:p>
          <a:p>
            <a:pPr algn="just"/>
            <a:r>
              <a:rPr lang="ar-IQ" sz="2600" dirty="0" smtClean="0"/>
              <a:t> يتفرع التدقيق الداخلي إلى الانواع التالية: </a:t>
            </a:r>
          </a:p>
          <a:p>
            <a:pPr algn="just"/>
            <a:r>
              <a:rPr lang="ar-IQ" sz="2600" b="1" dirty="0" smtClean="0"/>
              <a:t>أولا: </a:t>
            </a:r>
            <a:r>
              <a:rPr lang="ar-IQ" sz="2600" dirty="0" smtClean="0"/>
              <a:t>تدقيق الالتزام: يهدف إلى التحقق من مدى الالتزام </a:t>
            </a:r>
            <a:r>
              <a:rPr lang="ar-IQ" sz="2600" dirty="0" err="1" smtClean="0"/>
              <a:t>بالانظمة</a:t>
            </a:r>
            <a:r>
              <a:rPr lang="ar-IQ" sz="2600" dirty="0" smtClean="0"/>
              <a:t> والقوانين المعمول بها والاجراءات الموضوعة من المؤسسة. وتقع على عاتق إدارة التدقيق الداخلي عبء: </a:t>
            </a:r>
          </a:p>
          <a:p>
            <a:pPr marL="285750" indent="-285750" algn="just">
              <a:buFontTx/>
              <a:buChar char="-"/>
            </a:pPr>
            <a:r>
              <a:rPr lang="ar-IQ" sz="2600" dirty="0" smtClean="0"/>
              <a:t>التأكد من تطبيق القوانين واللوائح والتعليمات التي تصدرها المؤسسة؛ </a:t>
            </a:r>
          </a:p>
          <a:p>
            <a:pPr algn="just"/>
            <a:r>
              <a:rPr lang="ar-IQ" sz="2600" dirty="0" smtClean="0"/>
              <a:t>-  الالمام الكامل بالقوانين واللوائح والتعليمات العامة؛ </a:t>
            </a:r>
          </a:p>
          <a:p>
            <a:pPr algn="just"/>
            <a:r>
              <a:rPr lang="ar-IQ" sz="2600" dirty="0" smtClean="0"/>
              <a:t>-  رقابة مدى التزام الادارات المختلفة بتطبيق النظام الداخلي في إدارتهم. </a:t>
            </a:r>
          </a:p>
          <a:p>
            <a:pPr algn="just"/>
            <a:r>
              <a:rPr lang="ar-IQ" sz="2600" b="1" dirty="0" smtClean="0"/>
              <a:t>ثانياً: </a:t>
            </a:r>
            <a:r>
              <a:rPr lang="ar-IQ" sz="2600" dirty="0" smtClean="0"/>
              <a:t>التدقيق التشغيلي: </a:t>
            </a:r>
            <a:r>
              <a:rPr lang="ar-IQ" sz="2600" dirty="0"/>
              <a:t>ه</a:t>
            </a:r>
            <a:r>
              <a:rPr lang="ar-IQ" sz="2600" dirty="0" smtClean="0"/>
              <a:t>و الفحص والتقويم الشامل لعمليات المشروع لغرض إعلام الادارة عما إذا كانت العمليات المختلفة قد نفذت طبقا للسياسات الموضوعة والمتعلقة مباشرة بأهداف الادارة، كما يشمل التدقيق تقويم كفاءة استخدام الموارد المادية والبشرية، </a:t>
            </a:r>
            <a:r>
              <a:rPr lang="ar-IQ" sz="2600" dirty="0" err="1" smtClean="0"/>
              <a:t>بالاضافة</a:t>
            </a:r>
            <a:r>
              <a:rPr lang="ar-IQ" sz="2600" dirty="0" smtClean="0"/>
              <a:t> إلى تقويم إجراءات مختلف العمليات، ويجب أن يتضمن أيضا التوصيات اللازمة لمعالجة المشاكل، والطرق لزيادة الكفاءة والربحية. </a:t>
            </a:r>
          </a:p>
          <a:p>
            <a:pPr algn="just"/>
            <a:r>
              <a:rPr lang="ar-IQ" sz="2600" b="1" dirty="0" smtClean="0"/>
              <a:t>ثالثاً: </a:t>
            </a:r>
            <a:r>
              <a:rPr lang="ar-IQ" sz="2600" dirty="0" smtClean="0"/>
              <a:t>التدقيق المالي: يهدف إلى التحقق من دقة البيانات ومدى الاعتماد على المعلومات المالية وكذلك المحافظة على الاصول. </a:t>
            </a:r>
            <a:endParaRPr lang="ar-IQ" sz="2600" dirty="0"/>
          </a:p>
        </p:txBody>
      </p:sp>
    </p:spTree>
    <p:extLst>
      <p:ext uri="{BB962C8B-B14F-4D97-AF65-F5344CB8AC3E}">
        <p14:creationId xmlns:p14="http://schemas.microsoft.com/office/powerpoint/2010/main" val="1222108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76672"/>
            <a:ext cx="8280920" cy="4832092"/>
          </a:xfrm>
          <a:prstGeom prst="rect">
            <a:avLst/>
          </a:prstGeom>
        </p:spPr>
        <p:txBody>
          <a:bodyPr wrap="square">
            <a:spAutoFit/>
          </a:bodyPr>
          <a:lstStyle/>
          <a:p>
            <a:pPr algn="just"/>
            <a:r>
              <a:rPr lang="ar-IQ" sz="2800" b="1" dirty="0" smtClean="0"/>
              <a:t>رابعاً: </a:t>
            </a:r>
            <a:r>
              <a:rPr lang="ar-IQ" sz="2800" dirty="0" smtClean="0"/>
              <a:t>تدقيق نظم المعلومات: إن الهدف من تدقيق نظم المعلومات </a:t>
            </a:r>
            <a:r>
              <a:rPr lang="ar-IQ" sz="2800" dirty="0"/>
              <a:t>ه</a:t>
            </a:r>
            <a:r>
              <a:rPr lang="ar-IQ" sz="2800" dirty="0" smtClean="0"/>
              <a:t>و التحقق من أمن وسلامة المعلومات </a:t>
            </a:r>
            <a:r>
              <a:rPr lang="ar-IQ" sz="2800" dirty="0" err="1" smtClean="0"/>
              <a:t>لاعطاء</a:t>
            </a:r>
            <a:r>
              <a:rPr lang="ar-IQ" sz="2800" dirty="0" smtClean="0"/>
              <a:t> التقارير المالية والتشغيلية في الوقت المناسب وبطريقة صحيحة، كاملة، ومفيدة. </a:t>
            </a:r>
          </a:p>
          <a:p>
            <a:pPr algn="just"/>
            <a:r>
              <a:rPr lang="ar-IQ" sz="2800" b="1" dirty="0" smtClean="0"/>
              <a:t>خامساً: </a:t>
            </a:r>
            <a:r>
              <a:rPr lang="ar-IQ" sz="2800" dirty="0" smtClean="0"/>
              <a:t>تدقيق الاداء: إن الهدف من تدقيق الاداء </a:t>
            </a:r>
            <a:r>
              <a:rPr lang="ar-IQ" sz="2800" dirty="0"/>
              <a:t>ه</a:t>
            </a:r>
            <a:r>
              <a:rPr lang="ar-IQ" sz="2800" dirty="0" smtClean="0"/>
              <a:t>و التأكد من الفعالية والكفاءة والاقتصادية </a:t>
            </a:r>
            <a:r>
              <a:rPr lang="ar-IQ" sz="2800" dirty="0" err="1" smtClean="0"/>
              <a:t>لاداء</a:t>
            </a:r>
            <a:r>
              <a:rPr lang="ar-IQ" sz="2800" dirty="0" smtClean="0"/>
              <a:t> الموظفين ومدى الالتزام </a:t>
            </a:r>
            <a:r>
              <a:rPr lang="ar-IQ" sz="2800" dirty="0" err="1" smtClean="0"/>
              <a:t>بالانظمة</a:t>
            </a:r>
            <a:r>
              <a:rPr lang="ar-IQ" sz="2800" dirty="0" smtClean="0"/>
              <a:t> والقوانين، يطلق على </a:t>
            </a:r>
            <a:r>
              <a:rPr lang="ar-IQ" sz="2800" dirty="0"/>
              <a:t>ه</a:t>
            </a:r>
            <a:r>
              <a:rPr lang="ar-IQ" sz="2800" dirty="0" smtClean="0"/>
              <a:t>ذا النوع من التدقيق بالإداري </a:t>
            </a:r>
            <a:r>
              <a:rPr lang="ar-IQ" sz="2800" dirty="0" err="1" smtClean="0"/>
              <a:t>لانه</a:t>
            </a:r>
            <a:r>
              <a:rPr lang="ar-IQ" sz="2800" dirty="0" smtClean="0"/>
              <a:t>  يقوم بفحص شامل لإجراءات واساليب الادارة. </a:t>
            </a:r>
          </a:p>
          <a:p>
            <a:pPr algn="just"/>
            <a:r>
              <a:rPr lang="ar-IQ" sz="2800" b="1" dirty="0" smtClean="0"/>
              <a:t>سادساً: </a:t>
            </a:r>
            <a:r>
              <a:rPr lang="ar-IQ" sz="2800" dirty="0" smtClean="0"/>
              <a:t>التدقيق البيئي: الهدف منه قياس مدى الالتزام </a:t>
            </a:r>
            <a:r>
              <a:rPr lang="ar-IQ" sz="2800" dirty="0" err="1" smtClean="0"/>
              <a:t>بالانظمة</a:t>
            </a:r>
            <a:r>
              <a:rPr lang="ar-IQ" sz="2800" dirty="0" smtClean="0"/>
              <a:t> الخاصة بالبيئة والتلوث وما يمكن أن يواجه المؤسسة والحفاظ على الانظمة البيئية، وحمايتها من مختلف المصادر التي تؤدي إلى تدهور الانظمة البيئية  ومواردها وحماية البيئة من الاستنزاف أو الانقراض.</a:t>
            </a:r>
            <a:endParaRPr lang="ar-IQ" sz="2800" dirty="0"/>
          </a:p>
        </p:txBody>
      </p:sp>
    </p:spTree>
    <p:extLst>
      <p:ext uri="{BB962C8B-B14F-4D97-AF65-F5344CB8AC3E}">
        <p14:creationId xmlns:p14="http://schemas.microsoft.com/office/powerpoint/2010/main" val="3248279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20688"/>
            <a:ext cx="8712968" cy="5016758"/>
          </a:xfrm>
          <a:prstGeom prst="rect">
            <a:avLst/>
          </a:prstGeom>
        </p:spPr>
        <p:txBody>
          <a:bodyPr wrap="square">
            <a:spAutoFit/>
          </a:bodyPr>
          <a:lstStyle/>
          <a:p>
            <a:pPr algn="just"/>
            <a:r>
              <a:rPr lang="ar-IQ" sz="3200" b="1" dirty="0" smtClean="0"/>
              <a:t>قواعد السلوك المهني للمدقق </a:t>
            </a:r>
          </a:p>
          <a:p>
            <a:pPr marL="514350" indent="-514350" algn="just">
              <a:buFont typeface="+mj-lt"/>
              <a:buAutoNum type="arabicPeriod"/>
            </a:pPr>
            <a:r>
              <a:rPr lang="ar-IQ" sz="3200" dirty="0" smtClean="0"/>
              <a:t>يجب على المدققين الداخليين أداء عملهم بأمانة وحذر ومسؤولية؛ </a:t>
            </a:r>
          </a:p>
          <a:p>
            <a:pPr marL="514350" indent="-514350" algn="just">
              <a:buFont typeface="+mj-lt"/>
              <a:buAutoNum type="arabicPeriod"/>
            </a:pPr>
            <a:r>
              <a:rPr lang="ar-IQ" sz="3200" dirty="0" smtClean="0"/>
              <a:t>يجب على المدققين الداخليين أن يحافظوا على القانون ويتوقعوا اكتشاف أية أفعال بواسطة القانون أو المهنة؛ </a:t>
            </a:r>
          </a:p>
          <a:p>
            <a:pPr marL="514350" indent="-514350" algn="just">
              <a:buFont typeface="+mj-lt"/>
              <a:buAutoNum type="arabicPeriod"/>
            </a:pPr>
            <a:r>
              <a:rPr lang="ar-IQ" sz="3200" dirty="0" smtClean="0"/>
              <a:t>يجب على المدققين الداخليين أن لا يشتركوا في أنشطة غير قانونية أو غير معروفة أو معيبة لمهنة التدقيق الداخلي أو المؤسسة التي يعملون بها؛ </a:t>
            </a:r>
          </a:p>
          <a:p>
            <a:pPr marL="514350" indent="-514350" algn="just">
              <a:buFont typeface="+mj-lt"/>
              <a:buAutoNum type="arabicPeriod"/>
            </a:pPr>
            <a:r>
              <a:rPr lang="ar-IQ" sz="3200" dirty="0" smtClean="0"/>
              <a:t>يجب على المدققين الداخليين أن يحترموا ويساهموا في تحقيق الاهداف الشرعية والاخلاقية للمؤسسة التي يعملون بها.</a:t>
            </a:r>
            <a:endParaRPr lang="ar-IQ" sz="3200" dirty="0"/>
          </a:p>
        </p:txBody>
      </p:sp>
    </p:spTree>
    <p:extLst>
      <p:ext uri="{BB962C8B-B14F-4D97-AF65-F5344CB8AC3E}">
        <p14:creationId xmlns:p14="http://schemas.microsoft.com/office/powerpoint/2010/main" val="594603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8640960" cy="6370975"/>
          </a:xfrm>
          <a:prstGeom prst="rect">
            <a:avLst/>
          </a:prstGeom>
        </p:spPr>
        <p:txBody>
          <a:bodyPr wrap="square">
            <a:spAutoFit/>
          </a:bodyPr>
          <a:lstStyle/>
          <a:p>
            <a:pPr algn="just"/>
            <a:r>
              <a:rPr lang="ar-IQ" sz="2400" dirty="0" smtClean="0"/>
              <a:t>5- يجب على المدققين الداخليين أن لا يشاركوا في أية أنشطة أو علاقات ربما تضعف أو من المفترض أن تضعف تقييم غير متحيز؛ </a:t>
            </a:r>
          </a:p>
          <a:p>
            <a:pPr algn="just"/>
            <a:r>
              <a:rPr lang="ar-IQ" sz="2400" dirty="0" smtClean="0"/>
              <a:t>6- يجب على المدققين الداخليين ألا يقبلوا أية شيء ربما يضعف أو من المفترض أن يضعف حكمهم المهني؛ </a:t>
            </a:r>
          </a:p>
          <a:p>
            <a:pPr algn="just"/>
            <a:r>
              <a:rPr lang="ar-IQ" sz="2400" dirty="0" smtClean="0"/>
              <a:t>7- يجب على المدققين الداخليين الافصاح عن كل الحقائق المادية التي عرفوها أثناء قيامهم بواجباتهم والتي إن لم يفصحوا عنها ربما تؤدي إلى تشويه تقاريرهم عن الانشطة التي يدققونها. </a:t>
            </a:r>
          </a:p>
          <a:p>
            <a:pPr algn="just"/>
            <a:r>
              <a:rPr lang="ar-IQ" sz="2400" dirty="0" smtClean="0"/>
              <a:t>8- يجب على المدققين الداخلين أن يكونوا عقلاء بشأن استخدام وحماية المعلومات المكتسبة أثناء القيام بواجباتهم؛ </a:t>
            </a:r>
          </a:p>
          <a:p>
            <a:pPr algn="just"/>
            <a:r>
              <a:rPr lang="ar-IQ" sz="2400" dirty="0"/>
              <a:t>9</a:t>
            </a:r>
            <a:r>
              <a:rPr lang="ar-IQ" sz="2400" dirty="0" smtClean="0"/>
              <a:t>- يجب على المدققين الداخليين أن لا يستخدموا المعلومات </a:t>
            </a:r>
            <a:r>
              <a:rPr lang="ar-IQ" sz="2400" dirty="0" err="1" smtClean="0"/>
              <a:t>لاي</a:t>
            </a:r>
            <a:r>
              <a:rPr lang="ar-IQ" sz="2400" dirty="0" smtClean="0"/>
              <a:t> مكسب شخصي أو بأي أسلوب لا يتفق مع القانون أو يضر </a:t>
            </a:r>
            <a:r>
              <a:rPr lang="ar-IQ" sz="2400" dirty="0" err="1" smtClean="0"/>
              <a:t>بالاهداف</a:t>
            </a:r>
            <a:r>
              <a:rPr lang="ar-IQ" sz="2400" dirty="0" smtClean="0"/>
              <a:t> الشرعية والاخلاقية للمؤسسة التي يعملون فيها.</a:t>
            </a:r>
          </a:p>
          <a:p>
            <a:pPr algn="just"/>
            <a:r>
              <a:rPr lang="ar-IQ" sz="2400" dirty="0" smtClean="0"/>
              <a:t>10- يجب على المدققين الداخليين أن يؤدوا فقط الخدمات بالمعرفة والمهارة الضرورية والخبرة؛</a:t>
            </a:r>
          </a:p>
          <a:p>
            <a:pPr algn="just"/>
            <a:r>
              <a:rPr lang="ar-IQ" sz="2400" dirty="0" smtClean="0"/>
              <a:t>11- يجب على المدققين الداخليين أن يؤدوا خدمات التدقيق الداخلي طبقا لمعايير الممارسة المهنية للتدقيق الداخلي؛</a:t>
            </a:r>
          </a:p>
          <a:p>
            <a:pPr algn="just"/>
            <a:r>
              <a:rPr lang="ar-IQ" sz="2400" dirty="0" smtClean="0"/>
              <a:t>12-  يجب على المدققين الداخليين أن يحسنوا باستمرار كفاءتهم وفعالية وجودة خدماتهم</a:t>
            </a:r>
            <a:r>
              <a:rPr lang="ar-IQ" dirty="0" smtClean="0"/>
              <a:t>.</a:t>
            </a:r>
            <a:endParaRPr lang="ar-IQ" dirty="0"/>
          </a:p>
        </p:txBody>
      </p:sp>
    </p:spTree>
    <p:extLst>
      <p:ext uri="{BB962C8B-B14F-4D97-AF65-F5344CB8AC3E}">
        <p14:creationId xmlns:p14="http://schemas.microsoft.com/office/powerpoint/2010/main" val="1453460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764704"/>
            <a:ext cx="8352928" cy="4401205"/>
          </a:xfrm>
          <a:prstGeom prst="rect">
            <a:avLst/>
          </a:prstGeom>
        </p:spPr>
        <p:txBody>
          <a:bodyPr wrap="square">
            <a:spAutoFit/>
          </a:bodyPr>
          <a:lstStyle/>
          <a:p>
            <a:pPr algn="just"/>
            <a:r>
              <a:rPr lang="ar-IQ" sz="2800" b="1" dirty="0" smtClean="0"/>
              <a:t>مبادئ التدقيق الداخلي :  </a:t>
            </a:r>
          </a:p>
          <a:p>
            <a:pPr algn="just"/>
            <a:r>
              <a:rPr lang="ar-IQ" sz="2800" b="1" dirty="0" smtClean="0"/>
              <a:t>أولا: مبدأ النزاهة</a:t>
            </a:r>
            <a:r>
              <a:rPr lang="ar-IQ" sz="2800" dirty="0" smtClean="0"/>
              <a:t>: نزاهة المدققين الداخليين من شأنها إرساء دعائم الثقة وهذا ما يشكل الاساس للاعتماد على آرائهم وأحكامهم .</a:t>
            </a:r>
          </a:p>
          <a:p>
            <a:pPr algn="just"/>
            <a:r>
              <a:rPr lang="ar-IQ" sz="2800" b="1" dirty="0" smtClean="0"/>
              <a:t>ثانياً: مبدأ الموضوعية</a:t>
            </a:r>
            <a:r>
              <a:rPr lang="ar-IQ" sz="2800" dirty="0" smtClean="0"/>
              <a:t>: يجب على المدققين الداخليين مراعاة رفع مستويات الموضوعية في جمع وتقييم وتبليغ المعلومات المتعلقة بالنشاط مع مراعاة التقييم المتوازن لكل الظروف ذات الصلة. </a:t>
            </a:r>
          </a:p>
          <a:p>
            <a:pPr algn="just"/>
            <a:r>
              <a:rPr lang="ar-IQ" sz="2800" b="1" dirty="0" smtClean="0"/>
              <a:t>ثالثاً: مبدأ السرية</a:t>
            </a:r>
            <a:r>
              <a:rPr lang="ar-IQ" sz="2800" dirty="0" smtClean="0"/>
              <a:t>: على المدققين الداخليين أن يحترموا قيمة وملكية المعلومات التي يتلقونها أو يطلعون عليها .</a:t>
            </a:r>
          </a:p>
          <a:p>
            <a:pPr algn="just"/>
            <a:r>
              <a:rPr lang="ar-IQ" sz="2800" b="1" dirty="0" smtClean="0"/>
              <a:t>رابعاً: مبدأ الكفاءة</a:t>
            </a:r>
            <a:r>
              <a:rPr lang="ar-IQ" sz="2800" dirty="0" smtClean="0"/>
              <a:t>: على المدققين الداخليين أن يستخدموا المعرفة والمهارات والخبرات اللازمة في أداء خدمات  التدقيق الداخلي المهني .</a:t>
            </a:r>
            <a:endParaRPr lang="ar-IQ" sz="2800" dirty="0"/>
          </a:p>
        </p:txBody>
      </p:sp>
    </p:spTree>
    <p:extLst>
      <p:ext uri="{BB962C8B-B14F-4D97-AF65-F5344CB8AC3E}">
        <p14:creationId xmlns:p14="http://schemas.microsoft.com/office/powerpoint/2010/main" val="3398075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47219"/>
            <a:ext cx="8712968" cy="6740307"/>
          </a:xfrm>
          <a:prstGeom prst="rect">
            <a:avLst/>
          </a:prstGeom>
        </p:spPr>
        <p:txBody>
          <a:bodyPr wrap="square">
            <a:spAutoFit/>
          </a:bodyPr>
          <a:lstStyle/>
          <a:p>
            <a:pPr algn="just"/>
            <a:r>
              <a:rPr lang="ar-IQ" sz="2400" b="1" dirty="0" smtClean="0"/>
              <a:t>وظائف التدقيق الداخلي  : </a:t>
            </a:r>
          </a:p>
          <a:p>
            <a:pPr algn="just"/>
            <a:r>
              <a:rPr lang="ar-IQ" sz="2400" dirty="0" smtClean="0"/>
              <a:t>بالرجوع إلى التعريف الصادر عن معهد المدققين الداخليين والذي بني عليه الاطار الجديد للتدقيق الداخلي يتضح أن خدمات التدقيق الداخلي تشمل الاتي: </a:t>
            </a:r>
          </a:p>
          <a:p>
            <a:pPr algn="just"/>
            <a:r>
              <a:rPr lang="ar-IQ" sz="2400" b="1" dirty="0" smtClean="0"/>
              <a:t>أولا: خدمات التأكيد: </a:t>
            </a:r>
            <a:r>
              <a:rPr lang="ar-IQ" sz="2400" dirty="0" smtClean="0"/>
              <a:t>والتي تهتم بالتقييم الموضوعي </a:t>
            </a:r>
            <a:r>
              <a:rPr lang="ar-IQ" sz="2400" dirty="0" err="1" smtClean="0"/>
              <a:t>للادلة</a:t>
            </a:r>
            <a:r>
              <a:rPr lang="ar-IQ" sz="2400" dirty="0" smtClean="0"/>
              <a:t> من أجل تقديم رأي مستقل أو استنتاجات تخص العملية أو النظام أو غيرها من الموضوعات، طبيعة ونطاق مهمة التأكيد تتحدد بواسطة المدقق الداخلي. </a:t>
            </a:r>
          </a:p>
          <a:p>
            <a:pPr algn="just"/>
            <a:r>
              <a:rPr lang="ar-IQ" sz="2400" b="1" dirty="0" smtClean="0"/>
              <a:t>ثانياً: خدمات استشارية: </a:t>
            </a:r>
            <a:r>
              <a:rPr lang="ar-IQ" sz="2400" dirty="0" smtClean="0"/>
              <a:t>التي </a:t>
            </a:r>
            <a:r>
              <a:rPr lang="ar-IQ" sz="2400" dirty="0"/>
              <a:t>ه</a:t>
            </a:r>
            <a:r>
              <a:rPr lang="ar-IQ" sz="2400" dirty="0" smtClean="0"/>
              <a:t>ي بطبيعتها توجيهات وتنفذ </a:t>
            </a:r>
            <a:r>
              <a:rPr lang="ar-IQ" sz="2400" dirty="0" err="1" smtClean="0"/>
              <a:t>بناءا</a:t>
            </a:r>
            <a:r>
              <a:rPr lang="ar-IQ" sz="2400" dirty="0" smtClean="0"/>
              <a:t> على الطلب الخاص لعميل المهمة، حيث أن طبيعة ونطاق المهمة الاستشارية خاضعين للاتفاق مع العميل. </a:t>
            </a:r>
          </a:p>
          <a:p>
            <a:pPr algn="just"/>
            <a:r>
              <a:rPr lang="ar-IQ" sz="2400" b="1" dirty="0" smtClean="0"/>
              <a:t>ثالثاً: وظيفة الفحص: </a:t>
            </a:r>
            <a:r>
              <a:rPr lang="ar-IQ" sz="2400" dirty="0" smtClean="0"/>
              <a:t>ويعني مفهوم الفحص تدقيق الاحداث و الوقائع الماضية للتحقق من الاتي: </a:t>
            </a:r>
          </a:p>
          <a:p>
            <a:pPr algn="just"/>
            <a:r>
              <a:rPr lang="ar-IQ" sz="2400" dirty="0"/>
              <a:t>1</a:t>
            </a:r>
            <a:r>
              <a:rPr lang="ar-IQ" sz="2400" dirty="0" smtClean="0"/>
              <a:t>- دقة وتطبيق الرقابة المحاسبية ومدى الاعتماد على البيانات المحاسبية؛ </a:t>
            </a:r>
          </a:p>
          <a:p>
            <a:pPr algn="just"/>
            <a:r>
              <a:rPr lang="ar-IQ" sz="2400" dirty="0"/>
              <a:t>2</a:t>
            </a:r>
            <a:r>
              <a:rPr lang="ar-IQ" sz="2400" dirty="0" smtClean="0"/>
              <a:t>- أن أصول المؤسسة قد تم المحاسبة عنها و أنيا محاطة بالحماية الكافية من السرقة والاهمال؛ </a:t>
            </a:r>
          </a:p>
          <a:p>
            <a:pPr algn="just"/>
            <a:r>
              <a:rPr lang="ar-IQ" sz="2400" dirty="0"/>
              <a:t>3</a:t>
            </a:r>
            <a:r>
              <a:rPr lang="ar-IQ" sz="2400" dirty="0" smtClean="0"/>
              <a:t>- اختبار الرقابة الداخلية خاصة بما يتعلق بالفصل بين وظيفة الاحتفاظ، ووظيفة التنفيذ، ووظيفة المحاسبة؛ </a:t>
            </a:r>
          </a:p>
          <a:p>
            <a:pPr algn="just"/>
            <a:r>
              <a:rPr lang="ar-IQ" sz="2400" dirty="0"/>
              <a:t>4</a:t>
            </a:r>
            <a:r>
              <a:rPr lang="ar-IQ" sz="2400" dirty="0" smtClean="0"/>
              <a:t>- تقييم الضبط الداخلي من حيث تقسيم الاعمال بما يحقق تسلسل تنفيذ العمليات. </a:t>
            </a:r>
          </a:p>
          <a:p>
            <a:pPr algn="just"/>
            <a:r>
              <a:rPr lang="ar-IQ" sz="2400" b="1" dirty="0" smtClean="0"/>
              <a:t>رابعاً: وظيفة التقييم: </a:t>
            </a:r>
            <a:r>
              <a:rPr lang="ar-IQ" sz="2400" dirty="0" smtClean="0"/>
              <a:t>تعد وظيفة التقييم امتداد لتدقيق الاحداث المالية، لذا فإن مفهوم التقييم يتضمن التأكد من أن كل جزء من نشاط المؤسسة موضع مراقبة.</a:t>
            </a:r>
            <a:endParaRPr lang="ar-IQ" sz="2400" dirty="0"/>
          </a:p>
        </p:txBody>
      </p:sp>
    </p:spTree>
    <p:extLst>
      <p:ext uri="{BB962C8B-B14F-4D97-AF65-F5344CB8AC3E}">
        <p14:creationId xmlns:p14="http://schemas.microsoft.com/office/powerpoint/2010/main" val="145057062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1143</Words>
  <Application>Microsoft Office PowerPoint</Application>
  <PresentationFormat>عرض على الشاشة (3:4)‏</PresentationFormat>
  <Paragraphs>57</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13</cp:revision>
  <dcterms:created xsi:type="dcterms:W3CDTF">2020-06-02T18:41:47Z</dcterms:created>
  <dcterms:modified xsi:type="dcterms:W3CDTF">2020-06-03T14:42:47Z</dcterms:modified>
</cp:coreProperties>
</file>